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22" r:id="rId32"/>
    <p:sldId id="419" r:id="rId33"/>
    <p:sldId id="420" r:id="rId3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9328" autoAdjust="0"/>
  </p:normalViewPr>
  <p:slideViewPr>
    <p:cSldViewPr>
      <p:cViewPr varScale="1">
        <p:scale>
          <a:sx n="164" d="100"/>
          <a:sy n="16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32" y="151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6BC0-BB4B-4D01-BF75-47BA45394D69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D8E3-7B6E-47C8-BA7E-3634FA6C5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2181-86E1-4C3F-B58D-2ACA5AF22294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9461-95B7-48D9-9A21-5AFAE7F56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5589240"/>
            <a:ext cx="9144000" cy="1268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none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543684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0" y="381000"/>
            <a:ext cx="784664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 flipV="1">
            <a:off x="4437504" y="2862456"/>
            <a:ext cx="5433792" cy="19776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21243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21243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343775" cy="941388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595687" cy="4060825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95688" cy="4060825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5448" y="166606"/>
            <a:ext cx="8833104" cy="10132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 userDrawn="1"/>
        </p:nvSpPr>
        <p:spPr>
          <a:xfrm>
            <a:off x="4267200" y="103519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 userDrawn="1"/>
        </p:nvSpPr>
        <p:spPr>
          <a:xfrm>
            <a:off x="4361688" y="11296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8033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none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543684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55448" y="172447"/>
            <a:ext cx="8833104" cy="10852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67200" y="103519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 userDrawn="1"/>
        </p:nvSpPr>
        <p:spPr>
          <a:xfrm>
            <a:off x="4361688" y="11296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72000" y="1575652"/>
            <a:ext cx="1" cy="401358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2176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2176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9240"/>
            <a:ext cx="9144000" cy="1268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536178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29738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29738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550275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051648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3536031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550884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49034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051648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56004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459864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065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Luento 3</a:t>
            </a:r>
          </a:p>
          <a:p>
            <a:r>
              <a:rPr lang="fi-FI" smtClean="0"/>
              <a:t>23.1.2013</a:t>
            </a:r>
          </a:p>
          <a:p>
            <a:endParaRPr lang="fi-FI" dirty="0" smtClean="0"/>
          </a:p>
          <a:p>
            <a:r>
              <a:rPr lang="fi-FI" dirty="0" smtClean="0"/>
              <a:t>Perehdytään verkkokurssin sisällönsuunnitteluun sekä sisältökäsikirjoittamiseen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Sisällönsuunnittelu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Dokumentointi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pelkkä sisältökuvaus tai oppimispolku ei riitä; tarvitaan tarkempaa dokumentaatiota</a:t>
            </a:r>
          </a:p>
          <a:p>
            <a:pPr lvl="1" eaLnBrk="1" hangingPunct="1"/>
            <a:r>
              <a:rPr lang="en-US"/>
              <a:t>sana sanalta suunnitellaan se, mitä verkkoon kirjoitetaan </a:t>
            </a:r>
          </a:p>
          <a:p>
            <a:pPr lvl="1" eaLnBrk="1" hangingPunct="1"/>
            <a:r>
              <a:rPr lang="fi-FI"/>
              <a:t>ytimekästä, silmäiltävää ja hypertekstimäistä tekstiä</a:t>
            </a:r>
          </a:p>
          <a:p>
            <a:pPr lvl="1" eaLnBrk="1" hangingPunct="1"/>
            <a:r>
              <a:rPr lang="fi-FI"/>
              <a:t>muuta mediaa: kuvia, videoita, animaatioita, ruutukaappausvideoita, ...</a:t>
            </a:r>
          </a:p>
          <a:p>
            <a:pPr lvl="1" eaLnBrk="1" hangingPunct="1"/>
            <a:r>
              <a:rPr lang="fi-FI"/>
              <a:t>lähteitä, linkkejä muualle, tiedostoja, ...</a:t>
            </a:r>
          </a:p>
          <a:p>
            <a:pPr lvl="1" eaLnBrk="1" hangingPunct="1"/>
            <a:r>
              <a:rPr lang="fi-FI"/>
              <a:t>kaikki se, mitä aiot verkkoon laittaa</a:t>
            </a:r>
          </a:p>
          <a:p>
            <a:pPr eaLnBrk="1" hangingPunct="1">
              <a:buFont typeface="Symbol" charset="2"/>
              <a:buChar char="Þ"/>
            </a:pPr>
            <a:r>
              <a:rPr lang="fi-FI"/>
              <a:t>SISÄLTÖKÄSIKIRJOITUS </a:t>
            </a:r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Huomioi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opetussuunnitelmamalli</a:t>
            </a:r>
          </a:p>
          <a:p>
            <a:pPr eaLnBrk="1" hangingPunct="1"/>
            <a:r>
              <a:rPr lang="fi-FI"/>
              <a:t>vanha sanonta: ”yksi kuva kertoo enemmän kuin tuhat sanaa”</a:t>
            </a:r>
          </a:p>
          <a:p>
            <a:pPr eaLnBrk="1" hangingPunct="1"/>
            <a:r>
              <a:rPr lang="fi-FI"/>
              <a:t>erilaiset oppijat: visuaalisuus (kuvia), auditiivisuus (ääntä tai videota) ja kinesteettisyys (tekemistä)</a:t>
            </a:r>
          </a:p>
          <a:p>
            <a:pPr eaLnBrk="1" hangingPunct="1"/>
            <a:r>
              <a:rPr lang="fi-FI"/>
              <a:t>narratiivisuus, vuorovaikutteisuus, adaptiivisuus, kommunikatiivisuus ja produktiivisuus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(1)</a:t>
            </a:r>
            <a:endParaRPr lang="en-US" sz="36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Tekstinkäsittelyssä tekstin rakenne ja tekstinkäsittelyohjelman perustoiminnot</a:t>
            </a:r>
          </a:p>
          <a:p>
            <a:pPr lvl="1" eaLnBrk="1" hangingPunct="1"/>
            <a:r>
              <a:rPr lang="fi-FI" smtClean="0"/>
              <a:t>tutkielmaa kirjoittamalla; integroidaan tekstinkäsittelyn perusteet jonkun toisen oppiaineen tutkielman kirjoittamiseen (esim. biologia, maantiede, historia, ...)</a:t>
            </a:r>
          </a:p>
          <a:p>
            <a:pPr lvl="1" eaLnBrk="1" hangingPunct="1"/>
            <a:r>
              <a:rPr lang="fi-FI" smtClean="0"/>
              <a:t>koulun lehteä tai www-sivuja toimittamalla; opetellaan tekstinkäsittelyn perusteet kirjoittamalla juttuja koulun (tai kunnan) painettuun lehteen tai verkkolehteen, opettaja toimii päätoimittajana antaen palautetta sisällöstä sekä oikeinkirjoituksesta</a:t>
            </a:r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000" smtClean="0"/>
              <a:t>Taulukkolaskennalla</a:t>
            </a:r>
            <a:r>
              <a:rPr lang="fi-FI" sz="2000" b="1" smtClean="0"/>
              <a:t> </a:t>
            </a:r>
            <a:r>
              <a:rPr lang="fi-FI" sz="2000" smtClean="0"/>
              <a:t>tietojen esittäminen taulukkomuodossa sekä laskentakaavat ja kaaviot</a:t>
            </a:r>
          </a:p>
          <a:p>
            <a:pPr eaLnBrk="1" hangingPunct="1"/>
            <a:endParaRPr lang="fi-FI" sz="2000" smtClean="0"/>
          </a:p>
          <a:p>
            <a:pPr eaLnBrk="1" hangingPunct="1"/>
            <a:endParaRPr lang="fi-FI" sz="2000" smtClean="0"/>
          </a:p>
          <a:p>
            <a:pPr eaLnBrk="1" hangingPunct="1"/>
            <a:endParaRPr lang="fi-FI" sz="2000"/>
          </a:p>
          <a:p>
            <a:pPr eaLnBrk="1" hangingPunct="1"/>
            <a:endParaRPr lang="fi-FI" sz="2000"/>
          </a:p>
          <a:p>
            <a:pPr eaLnBrk="1" hangingPunct="1"/>
            <a:endParaRPr lang="fi-FI" sz="2000" smtClean="0"/>
          </a:p>
          <a:p>
            <a:pPr eaLnBrk="1" hangingPunct="1"/>
            <a:endParaRPr lang="fi-FI" sz="2000" smtClean="0"/>
          </a:p>
          <a:p>
            <a:pPr eaLnBrk="1" hangingPunct="1"/>
            <a:r>
              <a:rPr lang="fi-FI" sz="2000" smtClean="0"/>
              <a:t>geometriset kuviot piirtotyökaluilla, mm. ympyrä, kolmio, monikulmio, lieriö, kartio, pallo, ...</a:t>
            </a:r>
          </a:p>
          <a:p>
            <a:pPr eaLnBrk="1" hangingPunct="1"/>
            <a:r>
              <a:rPr lang="fi-FI" sz="2000" smtClean="0"/>
              <a:t>  trigonometristen kulmien ja sivujen merkitseminen</a:t>
            </a:r>
          </a:p>
          <a:p>
            <a:pPr eaLnBrk="1" hangingPunct="1"/>
            <a:endParaRPr lang="fi-FI" sz="200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2390775"/>
            <a:ext cx="6648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(2)</a:t>
            </a:r>
            <a:endParaRPr 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(3)</a:t>
            </a:r>
            <a:endParaRPr lang="en-US" sz="36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Taulukkolaskennalla </a:t>
            </a:r>
            <a:r>
              <a:rPr lang="en-US"/>
              <a:t>havainnollistaminen ja tulkinta</a:t>
            </a:r>
          </a:p>
          <a:p>
            <a:pPr lvl="1" eaLnBrk="1" hangingPunct="1"/>
            <a:r>
              <a:rPr lang="en-US"/>
              <a:t>prosenttilaskut ja osuuksien tulkinta</a:t>
            </a:r>
          </a:p>
          <a:p>
            <a:pPr lvl="1" eaLnBrk="1" hangingPunct="1"/>
            <a:r>
              <a:rPr lang="en-US"/>
              <a:t>todennäköisyyslaskenta</a:t>
            </a:r>
          </a:p>
          <a:p>
            <a:pPr lvl="1" eaLnBrk="1" hangingPunct="1"/>
            <a:r>
              <a:rPr lang="en-US"/>
              <a:t>tilastomatematiikka</a:t>
            </a:r>
          </a:p>
          <a:p>
            <a:pPr eaLnBrk="1" hangingPunct="1"/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67100"/>
            <a:ext cx="2647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14600"/>
            <a:ext cx="3790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(4)</a:t>
            </a:r>
            <a:endParaRPr lang="en-US" sz="36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Taulukkolaskennalla ilmiöiden kuvaaminen piirtotyökalulla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 l="5956" t="42256" r="35735" b="17287"/>
          <a:stretch>
            <a:fillRect/>
          </a:stretch>
        </p:blipFill>
        <p:spPr bwMode="auto">
          <a:xfrm>
            <a:off x="3886200" y="2014348"/>
            <a:ext cx="4989512" cy="358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(5)</a:t>
            </a:r>
            <a:endParaRPr lang="en-US" sz="36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3920" cy="40621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/>
              <a:t>Taulukkolaskennalla </a:t>
            </a:r>
            <a:r>
              <a:rPr lang="fi-FI" sz="2000" smtClean="0"/>
              <a:t>tulosten vertailu ja havainnollistaminen graafeilla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800" smtClean="0"/>
              <a:t>esimerkiksi biologiassa: sademäärät, lintujen päivittäiset lukumäärät alueittain, vuosien vertailu, kevään etenemisen tilastointi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Maantiedossa sovellusmahdollisuuksia mm. karttojen piirtäminen piirtotyökaluilla, mittakaavamuunnokset, ilmastodiagrammit ja sademäärien kuukausikuvaajat, ikäpyramideja ja elinajanennusteita, muuttovoittojen ja häviöiden havainnollistamisesta alueiden ikäjakaumiin, pinta-alojen ja väkilukujen suhteet, energiamäärien vertailut energialähteittäin, bruttokansantuotteen määrää maittain ja suhteutettuna väkilukuun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Kielissä esim. omat automaattiset sanakirjat lisäämällä mukaan hieman makro-ohjelmointia</a:t>
            </a:r>
            <a:endParaRPr lang="fi-FI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(6)</a:t>
            </a:r>
            <a:endParaRPr lang="en-US" sz="36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Kuvankäsittelyssä käytettävään kuvankäsittelyohjelmaan tutustuminen pareittain kokeilemalla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alustuksena ohjeet uuden tyhjän kuvatiedoston tekemiseksi sekä peruutustoiminto (Kumoa/Undo)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molemmat parista sekä ohjaimissa (hiiren käyttäjänä) että kartturina (taustalla neuvomassa)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tehtävänä etsiä perustoimintoja, joilla voidaan piirtää kokonaan uusia kuvioita tai muokata valmista kuvaa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löydettyjen toimintojen esittely muille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opettaja neuvoo löytymättä jääneiden keskeisten tyokalujen toiminnot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oman kuvan piirtäminen tietystä aiheesta löydettyjen toimintojen avulla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lisävivahteena ”tehtävärata”, jossa ohjelman ominaisuuksia täytyy osata hyödyntää monipuolisesti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Ideoita aiemmista toteutuksista (7)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i-FI" sz="2000" smtClean="0"/>
              <a:t>Ohjelmoinnissa ongelmanratkaisutaitojen sekä loogisen ja analyyttisen ajattelun kehittäjänä, esim. Miinaharava-peli* (tai Tetris)</a:t>
            </a:r>
          </a:p>
          <a:p>
            <a:pPr lvl="1" eaLnBrk="1" hangingPunct="1"/>
            <a:r>
              <a:rPr lang="fi-FI" sz="1800" smtClean="0"/>
              <a:t>peliin tutustuminen pelaamalla</a:t>
            </a:r>
          </a:p>
          <a:p>
            <a:pPr lvl="1" eaLnBrk="1" hangingPunct="1"/>
            <a:r>
              <a:rPr lang="fi-FI" sz="1800" smtClean="0"/>
              <a:t>pelin toiminnan mallintaminen paperilla; miten miinan paikka ja miinan ympärille tulevat luvut määräytyvät</a:t>
            </a:r>
          </a:p>
          <a:p>
            <a:pPr lvl="1" eaLnBrk="1" hangingPunct="1"/>
            <a:r>
              <a:rPr lang="fi-FI" sz="1800" smtClean="0"/>
              <a:t>pelin toimintalogiikan selvittäminen; mitä tapahtuu, kun ...</a:t>
            </a:r>
          </a:p>
          <a:p>
            <a:pPr lvl="1" eaLnBrk="1" hangingPunct="1"/>
            <a:r>
              <a:rPr lang="fi-FI" sz="1800" smtClean="0"/>
              <a:t>pelin toteuttaminen graafisella ohjelmointikielellä</a:t>
            </a:r>
          </a:p>
          <a:p>
            <a:pPr eaLnBrk="1" hangingPunct="1"/>
            <a:endParaRPr lang="fi-FI" sz="200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200400"/>
            <a:ext cx="1609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(8)</a:t>
            </a:r>
            <a:endParaRPr lang="en-US" sz="36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Sisällöntuottaminen WWW-sivulle</a:t>
            </a:r>
          </a:p>
          <a:p>
            <a:pPr lvl="1" eaLnBrk="1" hangingPunct="1"/>
            <a:r>
              <a:rPr lang="fi-FI" smtClean="0"/>
              <a:t> Mielekkään sisällön tuottaminen! ei siis ”Minä olen Kalle ja minulla on mopo ...”</a:t>
            </a:r>
          </a:p>
          <a:p>
            <a:pPr lvl="1" eaLnBrk="1" hangingPunct="1"/>
            <a:r>
              <a:rPr lang="fi-FI" smtClean="0"/>
              <a:t>Sisällöntuotannon integroiminen esimerkiksi</a:t>
            </a:r>
          </a:p>
          <a:p>
            <a:pPr lvl="2" eaLnBrk="1" hangingPunct="1"/>
            <a:r>
              <a:rPr lang="fi-FI" smtClean="0"/>
              <a:t>toisen aineen tutkielman tekemiseen</a:t>
            </a:r>
          </a:p>
          <a:p>
            <a:pPr lvl="2" eaLnBrk="1" hangingPunct="1"/>
            <a:r>
              <a:rPr lang="fi-FI" smtClean="0"/>
              <a:t>äidinkielen aineen julkaisuun</a:t>
            </a:r>
          </a:p>
          <a:p>
            <a:pPr lvl="2" eaLnBrk="1" hangingPunct="1"/>
            <a:r>
              <a:rPr lang="fi-FI" smtClean="0"/>
              <a:t>koulun verkkolehden toimittamiseen yhteistyössä äidinkielen tai viestinnän kanssa</a:t>
            </a:r>
          </a:p>
          <a:p>
            <a:pPr lvl="2" eaLnBrk="1" hangingPunct="1"/>
            <a:r>
              <a:rPr lang="fi-FI" smtClean="0"/>
              <a:t>oppimispäiväkirjan kirjoittamiseen verkkoon </a:t>
            </a:r>
          </a:p>
          <a:p>
            <a:pPr lvl="2" eaLnBrk="1" hangingPunct="1"/>
            <a:r>
              <a:rPr lang="fi-FI" smtClean="0"/>
              <a:t>tekijänoikeuksiin tai netikettiin tutustumiseen</a:t>
            </a:r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/>
              <a:t>Sisällönsuunnittelu</a:t>
            </a:r>
            <a:endParaRPr lang="en-US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/>
              <a:t>Tavoitteena on määrittää sisällönsuunnittelun perusperiaatteet ja apuvälineet sekä laatia sisältökäsikirjoitus omalle verkkokurssille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/>
              <a:t>Ideoita aiemmista toteutuksista (9)</a:t>
            </a:r>
            <a:endParaRPr lang="en-US" sz="36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Ulkoasun erottaminen sisällöstä – tyylitiedostot</a:t>
            </a:r>
          </a:p>
          <a:p>
            <a:pPr lvl="2" eaLnBrk="1" hangingPunct="1"/>
            <a:r>
              <a:rPr lang="en-US"/>
              <a:t>eri selainten tukemien tyylitiedostojen erot</a:t>
            </a:r>
          </a:p>
          <a:p>
            <a:pPr lvl="2" eaLnBrk="1" hangingPunct="1"/>
            <a:r>
              <a:rPr lang="en-US"/>
              <a:t>opiskelijat tuottamaan sivustoja, jotka toimivat kaikilla selaimilla yhtä hyvin</a:t>
            </a:r>
          </a:p>
          <a:p>
            <a:pPr lvl="1" eaLnBrk="1" hangingPunct="1"/>
            <a:r>
              <a:rPr lang="en-US"/>
              <a:t>Esimerkki toteutuksesta:</a:t>
            </a:r>
          </a:p>
          <a:p>
            <a:pPr lvl="2" eaLnBrk="1" hangingPunct="1"/>
            <a:r>
              <a:rPr lang="en-US"/>
              <a:t>ryhmissä toimivat asetukset ensin yhdelle selaimelle</a:t>
            </a:r>
          </a:p>
          <a:p>
            <a:pPr lvl="2" eaLnBrk="1" hangingPunct="1"/>
            <a:r>
              <a:rPr lang="en-US"/>
              <a:t>tehtäväkohtaisesti toteutusten vertailu ja yhteisen linjan etsintä</a:t>
            </a:r>
          </a:p>
          <a:p>
            <a:pPr lvl="2" eaLnBrk="1" hangingPunct="1"/>
            <a:r>
              <a:rPr lang="en-US"/>
              <a:t>selaimen vaihto ja tyylitiedoston synkronointi</a:t>
            </a:r>
          </a:p>
          <a:p>
            <a:pPr lvl="2" eaLnBrk="1" hangingPunct="1"/>
            <a:r>
              <a:rPr lang="en-US"/>
              <a:t>raportointi</a:t>
            </a:r>
          </a:p>
          <a:p>
            <a:pPr lvl="2" eaLnBrk="1" hangingPunct="1"/>
            <a:r>
              <a:rPr lang="en-US"/>
              <a:t>lopuksi käytäntöön sidottu koetehtävä toisen ryhmän laatimana ja tarkastamana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/>
              <a:t>Ideoita aiemmista toteutuksista (10)</a:t>
            </a:r>
            <a:endParaRPr lang="en-US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Eri mediat WWW-sivulla (multimedia)</a:t>
            </a:r>
          </a:p>
          <a:p>
            <a:pPr lvl="1" eaLnBrk="1" hangingPunct="1"/>
            <a:r>
              <a:rPr lang="fi-FI" smtClean="0"/>
              <a:t>digikuvaus ja kuvankäsittely</a:t>
            </a:r>
          </a:p>
          <a:p>
            <a:pPr lvl="1" eaLnBrk="1" hangingPunct="1"/>
            <a:r>
              <a:rPr lang="fi-FI" smtClean="0"/>
              <a:t>äänet ja videokuvaus sekä editointi; oman esityksen nauhoittaminen ja muokkaaminen julkaisukuntoon (Teosto, TekijäL 14§; tallentaminen tilapäisesti opetuskäyttöön); haastattelut ja niiden editointi koulun verkkolehteen</a:t>
            </a:r>
          </a:p>
          <a:p>
            <a:pPr lvl="1" eaLnBrk="1" hangingPunct="1"/>
            <a:r>
              <a:rPr lang="fi-FI" smtClean="0"/>
              <a:t>animaatiot; omien animaatioiden tekeminen</a:t>
            </a:r>
          </a:p>
          <a:p>
            <a:pPr lvl="1" eaLnBrk="1" hangingPunct="1"/>
            <a:r>
              <a:rPr lang="fi-FI" smtClean="0"/>
              <a:t>kuvaruutuanimaatiot; toimintojen nauhoittaminen näytöltä animaatioksi perusopetusmateriaalien luominen alemmille vuosiluokille</a:t>
            </a:r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/>
              <a:t>Ideoita aiemmista toteutuksista (11)</a:t>
            </a:r>
            <a:endParaRPr lang="en-US" sz="32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Valmiit verkkomateriaalit ja oppimisaihiot</a:t>
            </a:r>
          </a:p>
          <a:p>
            <a:pPr lvl="1" eaLnBrk="1" hangingPunct="1"/>
            <a:r>
              <a:rPr lang="fi-FI" dirty="0" smtClean="0"/>
              <a:t>Kaikkea ei tarvitse tehdä itse!</a:t>
            </a:r>
          </a:p>
          <a:p>
            <a:pPr lvl="1" eaLnBrk="1" hangingPunct="1"/>
            <a:r>
              <a:rPr lang="fi-FI" dirty="0" smtClean="0"/>
              <a:t>Verkosta löytyy lukuisia hyviä ja käyttökelpoisia verkkomateriaaleja sekä valmiita kursseja.</a:t>
            </a:r>
            <a:br>
              <a:rPr lang="fi-FI" dirty="0" smtClean="0"/>
            </a:br>
            <a:endParaRPr lang="fi-FI" dirty="0" smtClean="0"/>
          </a:p>
          <a:p>
            <a:pPr lvl="1" eaLnBrk="1" hangingPunct="1"/>
            <a:r>
              <a:rPr lang="fi-FI" dirty="0" smtClean="0"/>
              <a:t>Käyttöönotto kannattaa suunnitella hyvin; mitä osia käytetään millaisen tehtävän ympärille työskentely rakennetaan =&gt; didaktinen käyttöliittymä; kuinka kauan työskentelyyn varataan aikaa; miten työskentelyä ohjataan ...</a:t>
            </a:r>
          </a:p>
          <a:p>
            <a:pPr lvl="1" eaLnBrk="1" hangingPunct="1"/>
            <a:r>
              <a:rPr lang="fi-FI" dirty="0" smtClean="0"/>
              <a:t>Muista tekijänoikeudet ja käyttöoikeudet</a:t>
            </a:r>
          </a:p>
          <a:p>
            <a:pPr eaLnBrk="1" hangingPunct="1"/>
            <a:endParaRPr lang="fi-F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Muut sisältöelementit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Kuvien, animaatioiden, äänen tai videon tulisi kuitenkin täydentää sivulla olevaa tekstuaalista informaatiota</a:t>
            </a:r>
          </a:p>
          <a:p>
            <a:pPr eaLnBrk="1" hangingPunct="1"/>
            <a:r>
              <a:rPr lang="en-US"/>
              <a:t>Mieti, missä muodossa informaatio verkossa esitetään</a:t>
            </a:r>
          </a:p>
          <a:p>
            <a:pPr eaLnBrk="1" hangingPunct="1"/>
            <a:r>
              <a:rPr lang="en-US"/>
              <a:t>Runsas multimedian käyttö johtaa helposti käyttöliittymään, joka hämmentää käyttäjiä ja vaikeuttaa informaation ymmärtämistä</a:t>
            </a:r>
          </a:p>
          <a:p>
            <a:pPr lvl="1" eaLnBrk="1" hangingPunct="1"/>
            <a:r>
              <a:rPr lang="en-US"/>
              <a:t>Erilaisten mediaelementtien käytön tulisikin aina olla hyvin suunniteltua ja perusteltua.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Kuvat verkossa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tiedostokooltaan varsin pieniä, jotta ne eivät hidasta merkittävästi sivujen latautumista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kuvaavat alt-tekstit, siltä varalta, ettei käyttäjä saa kuvia jostain syystä näkyville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jos kuva on lähinnä koristeena eikä sillä ole informatiivista merkitystä, riittää tyhjä alt-teksti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kuvateksteissä on turha kertoa käyttäjille jotakin sellaista minkä he pystyvät itsekin näkemään kuvaa katsomalla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kerro erilaisia taustatietoja tai kiinnittä käyttäjän huomio tärkeisiin kuvassa esiintyviin yksityiskohtiin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Videot verkossa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videoita ei kannata käyttää vain tehokeinona tai kikkailun vuoksi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auditiiviselle oppijalle puhutun tekstin avulla oppiminen on helpompaa kuin itse lukemalla; videon käyttö esimerkiksi pitkien tekstien ohjella on perusteltua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pitkät videoleikkeet vievät paljon levytilaa ja siten kuormittavat käyttäjän laite- ja tiedonsiirtoresursseja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videon ajallinen kesto: käyttäjä pystyy arvioimaan onko hänellä ajallisesti mahdollisuus katsoa video kokonaisuudessaan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lyhyt kuvaus videon sisällöstä: päätös siitä, kannattaako videon latautumista odottaa vai ei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Ruutukaappausvideot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tietoteknisissä aiheissa toimii perinteisten videoiden ohella hyvin myös ns. kuvaruutukaappausvideot</a:t>
            </a:r>
          </a:p>
          <a:p>
            <a:pPr lvl="1" eaLnBrk="1" hangingPunct="1"/>
            <a:r>
              <a:rPr lang="en-US"/>
              <a:t>tietokoneen kuvaruudulta tallennetaan tapahtumat videoksi</a:t>
            </a:r>
          </a:p>
          <a:p>
            <a:pPr lvl="1" eaLnBrk="1" hangingPunct="1"/>
            <a:r>
              <a:rPr lang="en-US"/>
              <a:t>mukaan infotekstejä tai ääntä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Ääni verkkoon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000" smtClean="0"/>
              <a:t>äänen käyttäminen verkkosivuilla on yleisempää kuin videoiden esittäminen</a:t>
            </a:r>
          </a:p>
          <a:p>
            <a:pPr eaLnBrk="1" hangingPunct="1"/>
            <a:r>
              <a:rPr lang="fi-FI" sz="2000" smtClean="0"/>
              <a:t>teknisesti suhteellisen helppo</a:t>
            </a:r>
          </a:p>
          <a:p>
            <a:pPr eaLnBrk="1" hangingPunct="1"/>
            <a:r>
              <a:rPr lang="fi-FI" sz="2000" smtClean="0"/>
              <a:t>vaativa mediaelementti tekijälle; oma, harkittu tehtävänsä esityksessä</a:t>
            </a:r>
          </a:p>
          <a:p>
            <a:pPr lvl="1" eaLnBrk="1" hangingPunct="1"/>
            <a:r>
              <a:rPr lang="fi-FI" sz="1800" smtClean="0"/>
              <a:t>varoitus- ja huomioäänenä, musiikkina, puheena ja selostuksena, tehosteena, reaktioäänenä, taustaäänenä ja myöskin videoon liitettynä</a:t>
            </a:r>
          </a:p>
          <a:p>
            <a:pPr eaLnBrk="1" hangingPunct="1"/>
            <a:r>
              <a:rPr lang="fi-FI" sz="2000" smtClean="0"/>
              <a:t>äänen tulee olla hyvälaatuinen vielä vastaanottajallakin</a:t>
            </a:r>
          </a:p>
          <a:p>
            <a:pPr lvl="1" eaLnBrk="1" hangingPunct="1"/>
            <a:r>
              <a:rPr lang="fi-FI" sz="1800" smtClean="0"/>
              <a:t>riippuvainen käyttötarkoitukseen sopivasta mikrofonista; näytteenottotaajuus pitäisi olla 22,05 kHz - 44,1 kHz</a:t>
            </a:r>
            <a:endParaRPr lang="fi-FI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Grafiikka verkossa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grafiikka (viivapiirros) soveltuu usein valokuvaa paremmin selventämään esim. rakenteiden yksityiskohtia</a:t>
            </a:r>
          </a:p>
          <a:p>
            <a:pPr lvl="1" eaLnBrk="1" hangingPunct="1"/>
            <a:r>
              <a:rPr lang="en-US"/>
              <a:t>valokuva on tarkkuudeltaan usein riittämätön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Animaatio verkossa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animaatiota on syytä käyttää mahdollisimman vähän, eikä animoitu teksti saa sisältää mitään tärkeää informaatiota. 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animaation avulla voidaan kuitenkin tarkoin harkituissa tilanteissa kiinnittää käyttäjän huomio myös käyttäjää palvelevalla tavalla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toisinaan informaation visualisoiminen on havainnollisempaa animaation kuin staattisen kuvan avulla.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/>
              <a:t>muutosta aiheuttavan toiminnon kuvaaminen; ajallisen tai vaiheittaisen muutoksen sekä liikkeen suunta</a:t>
            </a: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Sisällönsuunnittelu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fi-FI"/>
              <a:t>haastavaa ja aikaa vievää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tapana paisua kuin pullataikina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se osa kurssia, johon halutaan aina tehdä eniten muutoksia suunnittelun myöhemmissä vaiheissa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helpompaa, jos tausta-analyysi on tehty huolella</a:t>
            </a:r>
          </a:p>
          <a:p>
            <a:pPr lvl="1" eaLnBrk="1" hangingPunct="1">
              <a:lnSpc>
                <a:spcPct val="90000"/>
              </a:lnSpc>
            </a:pPr>
            <a:r>
              <a:rPr lang="fi-FI"/>
              <a:t>tausta-analyysissa reunaehdot, joissa pysytään</a:t>
            </a:r>
          </a:p>
          <a:p>
            <a:pPr lvl="1" eaLnBrk="1" hangingPunct="1">
              <a:lnSpc>
                <a:spcPct val="90000"/>
              </a:lnSpc>
            </a:pPr>
            <a:r>
              <a:rPr lang="fi-FI"/>
              <a:t>muutokset sitten seuraavalla iteraatiolla</a:t>
            </a:r>
          </a:p>
          <a:p>
            <a:pPr lvl="1" eaLnBrk="1" hangingPunct="1">
              <a:lnSpc>
                <a:spcPct val="90000"/>
              </a:lnSpc>
            </a:pPr>
            <a:r>
              <a:rPr lang="fi-FI"/>
              <a:t>tausta-analyysin ideointi (ideapankki) apuna</a:t>
            </a:r>
          </a:p>
          <a:p>
            <a:pPr eaLnBrk="1" hangingPunct="1">
              <a:lnSpc>
                <a:spcPct val="90000"/>
              </a:lnSpc>
            </a:pPr>
            <a:r>
              <a:rPr lang="fi-FI"/>
              <a:t>sisällön luokittelu: </a:t>
            </a:r>
            <a:r>
              <a:rPr lang="en-US"/>
              <a:t>täytyy tietää - hyvä tietää - kiva tietää </a:t>
            </a:r>
          </a:p>
          <a:p>
            <a:pPr lvl="1" eaLnBrk="1" hangingPunct="1">
              <a:lnSpc>
                <a:spcPct val="90000"/>
              </a:lnSpc>
            </a:pPr>
            <a:r>
              <a:rPr lang="fi-FI"/>
              <a:t>voidaan soveltaa useammalla tavalla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Sisällön dokumentointi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rakenteen suunnittelu</a:t>
            </a:r>
          </a:p>
          <a:p>
            <a:pPr lvl="1" eaLnBrk="1" hangingPunct="1"/>
            <a:r>
              <a:rPr lang="fi-FI"/>
              <a:t>sisällön rakennekuvaus tai oppimispolku</a:t>
            </a:r>
            <a:endParaRPr lang="en-US"/>
          </a:p>
          <a:p>
            <a:pPr eaLnBrk="1" hangingPunct="1"/>
            <a:r>
              <a:rPr lang="en-US"/>
              <a:t>sisältökäsikirjoittaminen</a:t>
            </a:r>
          </a:p>
          <a:p>
            <a:pPr lvl="1" eaLnBrk="1" hangingPunct="1"/>
            <a:r>
              <a:rPr lang="en-US"/>
              <a:t>sisältöelementit; itsenäisiä oppimateriaalin osia, joiden sisältö on itsessään riittävän kuvaava ja selkeä toimiakseen itsenäisesti osana oppimisprosessia</a:t>
            </a:r>
          </a:p>
          <a:p>
            <a:pPr lvl="1" eaLnBrk="1" hangingPunct="1"/>
            <a:r>
              <a:rPr lang="en-US"/>
              <a:t>koko sisältö kirjoitetaan sana sanalta auki</a:t>
            </a:r>
          </a:p>
          <a:p>
            <a:pPr lvl="1" eaLnBrk="1" hangingPunct="1"/>
            <a:r>
              <a:rPr lang="en-US"/>
              <a:t>kirjallinen dokumentti toimii jatkossa pedagogisen ja teknisen suunnittelun sekä toteutuksen pohjana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Sisältökuvaus ja sisältökäsikirjoitus omalle verkkokurssille</a:t>
            </a:r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Tehtäviä yksin tai ryhmässä</a:t>
            </a:r>
            <a:endParaRPr lang="fi-F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Oppimistehtävä</a:t>
            </a:r>
            <a:r>
              <a:rPr lang="fi-FI" dirty="0" smtClean="0"/>
              <a:t> 3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Laadi omalle verkkokurssillesi</a:t>
            </a:r>
          </a:p>
          <a:p>
            <a:pPr lvl="1" eaLnBrk="1" hangingPunct="1"/>
            <a:r>
              <a:rPr lang="fi-FI" b="1" smtClean="0">
                <a:solidFill>
                  <a:srgbClr val="D14414"/>
                </a:solidFill>
              </a:rPr>
              <a:t>sisältökuvaus</a:t>
            </a:r>
            <a:r>
              <a:rPr lang="fi-FI" b="1" smtClean="0"/>
              <a:t> </a:t>
            </a:r>
            <a:r>
              <a:rPr lang="fi-FI" smtClean="0"/>
              <a:t>(tai oppimispolku) kurssin </a:t>
            </a:r>
            <a:r>
              <a:rPr lang="fi-FI" smtClean="0">
                <a:solidFill>
                  <a:srgbClr val="D14414"/>
                </a:solidFill>
              </a:rPr>
              <a:t>koko sisällöstä</a:t>
            </a:r>
            <a:r>
              <a:rPr lang="fi-FI" smtClean="0"/>
              <a:t> sekä </a:t>
            </a:r>
          </a:p>
          <a:p>
            <a:pPr lvl="1" eaLnBrk="1" hangingPunct="1"/>
            <a:r>
              <a:rPr lang="fi-FI" smtClean="0"/>
              <a:t>tarkka </a:t>
            </a:r>
            <a:r>
              <a:rPr lang="fi-FI" b="1" smtClean="0">
                <a:solidFill>
                  <a:srgbClr val="D14414"/>
                </a:solidFill>
              </a:rPr>
              <a:t>sisältökäsikirjoitus</a:t>
            </a:r>
            <a:r>
              <a:rPr lang="fi-FI" b="1" smtClean="0"/>
              <a:t> </a:t>
            </a:r>
            <a:r>
              <a:rPr lang="fi-FI" smtClean="0"/>
              <a:t>vähintään yhdestä </a:t>
            </a:r>
            <a:r>
              <a:rPr lang="fi-FI" smtClean="0">
                <a:solidFill>
                  <a:srgbClr val="D14414"/>
                </a:solidFill>
              </a:rPr>
              <a:t>osakokonaisuudesta</a:t>
            </a:r>
            <a:r>
              <a:rPr lang="fi-FI" smtClean="0"/>
              <a:t> (aiheesta/teemasta)</a:t>
            </a:r>
          </a:p>
          <a:p>
            <a:pPr lvl="2" eaLnBrk="1" hangingPunct="1"/>
            <a:r>
              <a:rPr lang="fi-FI" smtClean="0"/>
              <a:t>sisältö tulee jakaa riittävän pieniin osiin, jotta sisältöelementeistä saadaan uudelleenkäytettäviä itsenäisiä kokonaisuuksia. Mittana voitaisiin pitää yhtä näytöllistä asiaa per sisältöelementti</a:t>
            </a:r>
          </a:p>
          <a:p>
            <a:pPr lvl="2" eaLnBrk="1" hangingPunct="1"/>
            <a:r>
              <a:rPr lang="fi-FI" smtClean="0"/>
              <a:t>kirjoita sisältökäsikirjoitukseen siis myös varsinaiset sisällöt auki - se, mitä tekstiä kurssillesi tulee</a:t>
            </a:r>
            <a:endParaRPr lang="fi-FI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Oppimistehtävä</a:t>
            </a:r>
            <a:r>
              <a:rPr lang="fi-FI" dirty="0" smtClean="0"/>
              <a:t> 3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dirty="0" smtClean="0"/>
              <a:t>Tehtävän tavoite</a:t>
            </a:r>
          </a:p>
          <a:p>
            <a:pPr lvl="1" eaLnBrk="1" hangingPunct="1"/>
            <a:r>
              <a:rPr lang="fi-FI" dirty="0" smtClean="0"/>
              <a:t>Tehtävän tavoitteena on ideoida omalle suunnitellulle verkkokurssille sisältö sekä laatia sisältökäsikirjoitus jatkotyöskentelyn pohjaksi</a:t>
            </a:r>
          </a:p>
          <a:p>
            <a:r>
              <a:rPr lang="fi-FI" dirty="0" smtClean="0"/>
              <a:t>Työkaluja</a:t>
            </a:r>
          </a:p>
          <a:p>
            <a:pPr lvl="1"/>
            <a:r>
              <a:rPr lang="fi-FI" dirty="0" err="1" smtClean="0"/>
              <a:t>CMapTools</a:t>
            </a:r>
            <a:endParaRPr lang="fi-FI" dirty="0" smtClean="0"/>
          </a:p>
          <a:p>
            <a:pPr lvl="1"/>
            <a:r>
              <a:rPr lang="fi-FI" dirty="0" smtClean="0"/>
              <a:t>Google </a:t>
            </a:r>
            <a:r>
              <a:rPr lang="fi-FI" dirty="0" err="1" smtClean="0"/>
              <a:t>Apps</a:t>
            </a:r>
            <a:endParaRPr lang="fi-FI" dirty="0" smtClean="0"/>
          </a:p>
          <a:p>
            <a:pPr lvl="1"/>
            <a:r>
              <a:rPr lang="fi-FI" dirty="0" err="1" smtClean="0"/>
              <a:t>MindManager</a:t>
            </a:r>
            <a:endParaRPr lang="fi-FI" dirty="0" smtClean="0"/>
          </a:p>
          <a:p>
            <a:pPr lvl="1">
              <a:buNone/>
            </a:pPr>
            <a:r>
              <a:rPr lang="fi-FI" dirty="0" smtClean="0"/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Sisältökuvaus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/>
              <a:t>visuaalinen kuvaus oman verkkokurssin sisällöstä</a:t>
            </a:r>
          </a:p>
          <a:p>
            <a:pPr eaLnBrk="1" hangingPunct="1"/>
            <a:r>
              <a:rPr lang="fi-FI"/>
              <a:t>apuna jokin tekniikka tai apuväline: </a:t>
            </a:r>
          </a:p>
          <a:p>
            <a:pPr lvl="1" eaLnBrk="1" hangingPunct="1"/>
            <a:r>
              <a:rPr lang="fi-FI"/>
              <a:t>sisältökartta</a:t>
            </a:r>
          </a:p>
          <a:p>
            <a:pPr lvl="1" eaLnBrk="1" hangingPunct="1"/>
            <a:r>
              <a:rPr lang="fi-FI"/>
              <a:t>miellekartta</a:t>
            </a:r>
          </a:p>
          <a:p>
            <a:pPr lvl="1" eaLnBrk="1" hangingPunct="1"/>
            <a:r>
              <a:rPr lang="fi-FI"/>
              <a:t>käsitekartta</a:t>
            </a:r>
          </a:p>
          <a:p>
            <a:pPr lvl="1" eaLnBrk="1" hangingPunct="1"/>
            <a:r>
              <a:rPr lang="fi-FI"/>
              <a:t>sisällön kakennekuvaus</a:t>
            </a:r>
          </a:p>
          <a:p>
            <a:pPr lvl="1" eaLnBrk="1" hangingPunct="1"/>
            <a:r>
              <a:rPr lang="fi-FI"/>
              <a:t>oppimispolku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Sisältökartta</a:t>
            </a:r>
            <a:endParaRPr lang="en-US"/>
          </a:p>
        </p:txBody>
      </p:sp>
      <p:pic>
        <p:nvPicPr>
          <p:cNvPr id="18435" name="Picture 8" descr="sisaltokart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73834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Miellekartta</a:t>
            </a:r>
            <a:endParaRPr lang="en-US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287" y="1524000"/>
            <a:ext cx="65598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Käsitekartta</a:t>
            </a:r>
            <a:endParaRPr lang="en-US"/>
          </a:p>
        </p:txBody>
      </p:sp>
      <p:pic>
        <p:nvPicPr>
          <p:cNvPr id="20483" name="Picture 6" descr="kasitekart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66976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Sisällön rakennekuvaus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7088" y="2347913"/>
            <a:ext cx="6983412" cy="2376487"/>
            <a:chOff x="1247" y="1026"/>
            <a:chExt cx="4082" cy="1179"/>
          </a:xfrm>
        </p:grpSpPr>
        <p:sp>
          <p:nvSpPr>
            <p:cNvPr id="21508" name="Oval 10"/>
            <p:cNvSpPr>
              <a:spLocks noChangeArrowheads="1"/>
            </p:cNvSpPr>
            <p:nvPr/>
          </p:nvSpPr>
          <p:spPr bwMode="auto">
            <a:xfrm>
              <a:off x="1247" y="1026"/>
              <a:ext cx="104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i-FI" sz="1200" b="1">
                  <a:solidFill>
                    <a:schemeClr val="tx1"/>
                  </a:solidFill>
                </a:rPr>
                <a:t>Verkon rooli </a:t>
              </a:r>
            </a:p>
            <a:p>
              <a:r>
                <a:rPr lang="fi-FI" sz="1200" b="1">
                  <a:solidFill>
                    <a:schemeClr val="tx1"/>
                  </a:solidFill>
                </a:rPr>
                <a:t>opetuksessa</a:t>
              </a:r>
            </a:p>
          </p:txBody>
        </p:sp>
        <p:sp>
          <p:nvSpPr>
            <p:cNvPr id="21509" name="Oval 11"/>
            <p:cNvSpPr>
              <a:spLocks noChangeArrowheads="1"/>
            </p:cNvSpPr>
            <p:nvPr/>
          </p:nvSpPr>
          <p:spPr bwMode="auto">
            <a:xfrm>
              <a:off x="2744" y="1026"/>
              <a:ext cx="104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i-FI" sz="1200" b="1">
                  <a:solidFill>
                    <a:schemeClr val="tx1"/>
                  </a:solidFill>
                </a:rPr>
                <a:t>Opettajan rooli </a:t>
              </a:r>
            </a:p>
            <a:p>
              <a:r>
                <a:rPr lang="fi-FI" sz="1200" b="1">
                  <a:solidFill>
                    <a:schemeClr val="tx1"/>
                  </a:solidFill>
                </a:rPr>
                <a:t>opinnoissa</a:t>
              </a:r>
            </a:p>
          </p:txBody>
        </p:sp>
        <p:sp>
          <p:nvSpPr>
            <p:cNvPr id="21510" name="Oval 12"/>
            <p:cNvSpPr>
              <a:spLocks noChangeArrowheads="1"/>
            </p:cNvSpPr>
            <p:nvPr/>
          </p:nvSpPr>
          <p:spPr bwMode="auto">
            <a:xfrm>
              <a:off x="4286" y="1026"/>
              <a:ext cx="104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i-FI" sz="1200" b="1">
                  <a:solidFill>
                    <a:schemeClr val="tx1"/>
                  </a:solidFill>
                </a:rPr>
                <a:t>Opettajan TVT-taidot</a:t>
              </a:r>
            </a:p>
          </p:txBody>
        </p:sp>
        <p:sp>
          <p:nvSpPr>
            <p:cNvPr id="21511" name="Oval 13"/>
            <p:cNvSpPr>
              <a:spLocks noChangeArrowheads="1"/>
            </p:cNvSpPr>
            <p:nvPr/>
          </p:nvSpPr>
          <p:spPr bwMode="auto">
            <a:xfrm>
              <a:off x="2744" y="1797"/>
              <a:ext cx="104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i-FI" sz="1200" b="1">
                  <a:solidFill>
                    <a:schemeClr val="tx1"/>
                  </a:solidFill>
                </a:rPr>
                <a:t>Pedagoginen</a:t>
              </a:r>
            </a:p>
            <a:p>
              <a:r>
                <a:rPr lang="fi-FI" sz="1200" b="1">
                  <a:solidFill>
                    <a:schemeClr val="tx1"/>
                  </a:solidFill>
                </a:rPr>
                <a:t>malli</a:t>
              </a:r>
            </a:p>
          </p:txBody>
        </p:sp>
        <p:sp>
          <p:nvSpPr>
            <p:cNvPr id="21512" name="Oval 14"/>
            <p:cNvSpPr>
              <a:spLocks noChangeArrowheads="1"/>
            </p:cNvSpPr>
            <p:nvPr/>
          </p:nvSpPr>
          <p:spPr bwMode="auto">
            <a:xfrm>
              <a:off x="4286" y="1797"/>
              <a:ext cx="104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fi-FI" sz="1200" b="1">
                  <a:solidFill>
                    <a:schemeClr val="tx1"/>
                  </a:solidFill>
                </a:rPr>
                <a:t>Kognitiiviset ja </a:t>
              </a:r>
            </a:p>
            <a:p>
              <a:r>
                <a:rPr lang="fi-FI" sz="1200" b="1">
                  <a:solidFill>
                    <a:schemeClr val="tx1"/>
                  </a:solidFill>
                </a:rPr>
                <a:t>kommunikointi-</a:t>
              </a:r>
            </a:p>
            <a:p>
              <a:r>
                <a:rPr lang="fi-FI" sz="1200" b="1">
                  <a:solidFill>
                    <a:schemeClr val="tx1"/>
                  </a:solidFill>
                </a:rPr>
                <a:t>työkalut</a:t>
              </a:r>
            </a:p>
          </p:txBody>
        </p:sp>
        <p:cxnSp>
          <p:nvCxnSpPr>
            <p:cNvPr id="21513" name="AutoShape 15"/>
            <p:cNvCxnSpPr>
              <a:cxnSpLocks noChangeShapeType="1"/>
              <a:stCxn id="21508" idx="6"/>
              <a:endCxn id="21509" idx="2"/>
            </p:cNvCxnSpPr>
            <p:nvPr/>
          </p:nvCxnSpPr>
          <p:spPr bwMode="auto">
            <a:xfrm>
              <a:off x="2290" y="1230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1514" name="AutoShape 16"/>
            <p:cNvCxnSpPr>
              <a:cxnSpLocks noChangeShapeType="1"/>
              <a:stCxn id="21509" idx="6"/>
              <a:endCxn id="21510" idx="2"/>
            </p:cNvCxnSpPr>
            <p:nvPr/>
          </p:nvCxnSpPr>
          <p:spPr bwMode="auto">
            <a:xfrm>
              <a:off x="3787" y="1230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</p:spPr>
        </p:cxnSp>
        <p:cxnSp>
          <p:nvCxnSpPr>
            <p:cNvPr id="21515" name="AutoShape 17"/>
            <p:cNvCxnSpPr>
              <a:cxnSpLocks noChangeShapeType="1"/>
              <a:stCxn id="21509" idx="4"/>
              <a:endCxn id="21511" idx="0"/>
            </p:cNvCxnSpPr>
            <p:nvPr/>
          </p:nvCxnSpPr>
          <p:spPr bwMode="auto">
            <a:xfrm rot="5400000">
              <a:off x="3084" y="1616"/>
              <a:ext cx="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1516" name="AutoShape 18"/>
            <p:cNvCxnSpPr>
              <a:cxnSpLocks noChangeShapeType="1"/>
              <a:stCxn id="21511" idx="6"/>
              <a:endCxn id="21512" idx="2"/>
            </p:cNvCxnSpPr>
            <p:nvPr/>
          </p:nvCxnSpPr>
          <p:spPr bwMode="auto">
            <a:xfrm>
              <a:off x="3787" y="2001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1517" name="Text Box 19"/>
            <p:cNvSpPr txBox="1">
              <a:spLocks noChangeArrowheads="1"/>
            </p:cNvSpPr>
            <p:nvPr/>
          </p:nvSpPr>
          <p:spPr bwMode="auto">
            <a:xfrm>
              <a:off x="2227" y="1044"/>
              <a:ext cx="4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«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</a:rPr>
                <a:t>vaatii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»</a:t>
              </a:r>
            </a:p>
          </p:txBody>
        </p:sp>
        <p:sp>
          <p:nvSpPr>
            <p:cNvPr id="21518" name="Text Box 20"/>
            <p:cNvSpPr txBox="1">
              <a:spLocks noChangeArrowheads="1"/>
            </p:cNvSpPr>
            <p:nvPr/>
          </p:nvSpPr>
          <p:spPr bwMode="auto">
            <a:xfrm>
              <a:off x="3228" y="1533"/>
              <a:ext cx="4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«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</a:rPr>
                <a:t>vaatii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»</a:t>
              </a:r>
            </a:p>
          </p:txBody>
        </p:sp>
        <p:sp>
          <p:nvSpPr>
            <p:cNvPr id="21519" name="Text Box 21"/>
            <p:cNvSpPr txBox="1">
              <a:spLocks noChangeArrowheads="1"/>
            </p:cNvSpPr>
            <p:nvPr/>
          </p:nvSpPr>
          <p:spPr bwMode="auto">
            <a:xfrm>
              <a:off x="3742" y="1806"/>
              <a:ext cx="4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«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</a:rPr>
                <a:t>vaatii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»</a:t>
              </a:r>
            </a:p>
          </p:txBody>
        </p:sp>
        <p:sp>
          <p:nvSpPr>
            <p:cNvPr id="21520" name="Text Box 22"/>
            <p:cNvSpPr txBox="1">
              <a:spLocks noChangeArrowheads="1"/>
            </p:cNvSpPr>
            <p:nvPr/>
          </p:nvSpPr>
          <p:spPr bwMode="auto">
            <a:xfrm>
              <a:off x="3696" y="1026"/>
              <a:ext cx="4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«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</a:rPr>
                <a:t>edistää</a:t>
              </a:r>
              <a:r>
                <a:rPr lang="fi-FI" sz="1200">
                  <a:solidFill>
                    <a:schemeClr val="tx1"/>
                  </a:solidFill>
                  <a:latin typeface="AvantGarde" pitchFamily="34" charset="0"/>
                  <a:ea typeface="Arial" charset="0"/>
                  <a:cs typeface="Arial" charset="0"/>
                </a:rPr>
                <a:t>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Oppimispolku</a:t>
            </a:r>
            <a:endParaRPr lang="en-US"/>
          </a:p>
        </p:txBody>
      </p:sp>
      <p:pic>
        <p:nvPicPr>
          <p:cNvPr id="22531" name="Picture 5" descr="TIES463-sisaltokuva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824538" y="6261100"/>
            <a:ext cx="292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600">
                <a:solidFill>
                  <a:schemeClr val="tx1"/>
                </a:solidFill>
              </a:rPr>
              <a:t>TIES463-kurssin oppimispolku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T-kalvopohja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IT-kalvopohja</Template>
  <TotalTime>197</TotalTime>
  <Words>1318</Words>
  <Application>Microsoft Macintosh PowerPoint</Application>
  <PresentationFormat>On-screen Show (4:3)</PresentationFormat>
  <Paragraphs>189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IT-kalvopohja</vt:lpstr>
      <vt:lpstr>Sisällönsuunnittelu</vt:lpstr>
      <vt:lpstr>Sisällönsuunnittelu</vt:lpstr>
      <vt:lpstr>Sisällönsuunnittelu</vt:lpstr>
      <vt:lpstr>Sisältökuvaus</vt:lpstr>
      <vt:lpstr>Sisältökartta</vt:lpstr>
      <vt:lpstr>Miellekartta</vt:lpstr>
      <vt:lpstr>Käsitekartta</vt:lpstr>
      <vt:lpstr>Sisällön rakennekuvaus</vt:lpstr>
      <vt:lpstr>Oppimispolku</vt:lpstr>
      <vt:lpstr>Dokumentointi</vt:lpstr>
      <vt:lpstr>Huomioi</vt:lpstr>
      <vt:lpstr>Ideoita aiemmista toteutuksista (1)</vt:lpstr>
      <vt:lpstr>Ideoita aiemmista toteutuksista (2)</vt:lpstr>
      <vt:lpstr>Ideoita aiemmista toteutuksista (3)</vt:lpstr>
      <vt:lpstr>Ideoita aiemmista toteutuksista (4)</vt:lpstr>
      <vt:lpstr>Ideoita aiemmista toteutuksista (5)</vt:lpstr>
      <vt:lpstr>Ideoita aiemmista toteutuksista (6)</vt:lpstr>
      <vt:lpstr>Ideoita aiemmista toteutuksista (7)</vt:lpstr>
      <vt:lpstr>Ideoita aiemmista toteutuksista (8)</vt:lpstr>
      <vt:lpstr>Ideoita aiemmista toteutuksista (9)</vt:lpstr>
      <vt:lpstr>Ideoita aiemmista toteutuksista (10)</vt:lpstr>
      <vt:lpstr>Ideoita aiemmista toteutuksista (11)</vt:lpstr>
      <vt:lpstr>Muut sisältöelementit</vt:lpstr>
      <vt:lpstr>Kuvat verkossa</vt:lpstr>
      <vt:lpstr>Videot verkossa</vt:lpstr>
      <vt:lpstr>Ruutukaappausvideot</vt:lpstr>
      <vt:lpstr>Ääni verkkoon</vt:lpstr>
      <vt:lpstr>Grafiikka verkossa</vt:lpstr>
      <vt:lpstr>Animaatio verkossa</vt:lpstr>
      <vt:lpstr>Sisällön dokumentointi</vt:lpstr>
      <vt:lpstr>Tehtäviä yksin tai ryhmässä</vt:lpstr>
      <vt:lpstr>Oppimistehtävä 3</vt:lpstr>
      <vt:lpstr>Oppimistehtävä 3</vt:lpstr>
    </vt:vector>
  </TitlesOfParts>
  <Company>JYU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Tietotekniikan aineenopettajankoulutus</dc:title>
  <dc:creator>Leena Hiltunen</dc:creator>
  <cp:lastModifiedBy>Hiltunen Leena</cp:lastModifiedBy>
  <cp:revision>360</cp:revision>
  <cp:lastPrinted>2011-08-22T12:33:50Z</cp:lastPrinted>
  <dcterms:created xsi:type="dcterms:W3CDTF">2013-01-07T11:01:18Z</dcterms:created>
  <dcterms:modified xsi:type="dcterms:W3CDTF">2013-01-07T11:01:47Z</dcterms:modified>
</cp:coreProperties>
</file>